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CA9A74E-CA17-4876-8EFC-D99D2A4AC75A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332656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799692" y="47667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Федеральная служба по надзору </a:t>
            </a:r>
          </a:p>
          <a:p>
            <a:pPr algn="ctr"/>
            <a:r>
              <a:rPr lang="ru-RU" sz="2800" b="1" dirty="0"/>
              <a:t>в сфере транспорта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EC6945A-7705-7A3C-575B-7E1A08782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03" y="1628800"/>
            <a:ext cx="7717976" cy="4838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7">
            <a:extLst>
              <a:ext uri="{FF2B5EF4-FFF2-40B4-BE49-F238E27FC236}">
                <a16:creationId xmlns:a16="http://schemas.microsoft.com/office/drawing/2014/main" xmlns="" id="{810BBD54-8DDB-3CFA-9E8D-6E0F92C61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3139"/>
            <a:ext cx="1876768" cy="20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8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Gadjiemenov_TB\Downloads\gosuslug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80928"/>
            <a:ext cx="237626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57056" y="1188661"/>
            <a:ext cx="8424936" cy="2520280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 01.07.2021 года </a:t>
            </a:r>
            <a:r>
              <a:rPr lang="ru-RU" b="1" dirty="0">
                <a:solidFill>
                  <a:schemeClr val="tx1"/>
                </a:solidFill>
              </a:rPr>
              <a:t>перед тем как пойти в суд с жалобой на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b="1" dirty="0">
                <a:solidFill>
                  <a:schemeClr val="tx1"/>
                </a:solidFill>
                <a:effectLst/>
              </a:rPr>
              <a:t>ешение</a:t>
            </a:r>
            <a:r>
              <a:rPr lang="ru-RU" b="0" dirty="0">
                <a:solidFill>
                  <a:schemeClr val="tx1"/>
                </a:solidFill>
                <a:effectLst/>
              </a:rPr>
              <a:t> о проведении контрольных (надзорных) мероприятий;</a:t>
            </a:r>
            <a:br>
              <a:rPr lang="ru-RU" b="0" dirty="0">
                <a:solidFill>
                  <a:schemeClr val="tx1"/>
                </a:solidFill>
                <a:effectLst/>
              </a:rPr>
            </a:br>
            <a:r>
              <a:rPr lang="ru-RU" b="0" dirty="0">
                <a:solidFill>
                  <a:schemeClr val="tx1"/>
                </a:solidFill>
                <a:effectLst/>
              </a:rPr>
              <a:t>- </a:t>
            </a:r>
            <a:r>
              <a:rPr lang="ru-RU" b="1" dirty="0">
                <a:solidFill>
                  <a:schemeClr val="tx1"/>
                </a:solidFill>
                <a:effectLst/>
              </a:rPr>
              <a:t>акт</a:t>
            </a:r>
            <a:r>
              <a:rPr lang="ru-RU" b="0" dirty="0">
                <a:solidFill>
                  <a:schemeClr val="tx1"/>
                </a:solidFill>
                <a:effectLst/>
              </a:rPr>
              <a:t> контрольных (надзорных) мероприятий,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b="1" dirty="0">
                <a:solidFill>
                  <a:schemeClr val="tx1"/>
                </a:solidFill>
                <a:effectLst/>
              </a:rPr>
              <a:t>предписание </a:t>
            </a:r>
            <a:r>
              <a:rPr lang="ru-RU" b="0" dirty="0">
                <a:solidFill>
                  <a:schemeClr val="tx1"/>
                </a:solidFill>
                <a:effectLst/>
              </a:rPr>
              <a:t>об устранении выявленных нарушений; </a:t>
            </a:r>
          </a:p>
          <a:p>
            <a:pPr marL="285750" indent="-285750" algn="ctr">
              <a:buFontTx/>
              <a:buChar char="-"/>
            </a:pPr>
            <a:r>
              <a:rPr lang="ru-RU" b="1" dirty="0">
                <a:solidFill>
                  <a:schemeClr val="tx1"/>
                </a:solidFill>
                <a:effectLst/>
              </a:rPr>
              <a:t>действий (бездействия) </a:t>
            </a:r>
            <a:r>
              <a:rPr lang="ru-RU" b="0" dirty="0">
                <a:solidFill>
                  <a:schemeClr val="tx1"/>
                </a:solidFill>
                <a:effectLst/>
              </a:rPr>
              <a:t>должностных лиц в рамках контрольных (надзорных) мероприятий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необходимо пройти процедуру досудебного обжалования.</a:t>
            </a:r>
            <a:endParaRPr lang="ru-RU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459" y="188640"/>
            <a:ext cx="8316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b="1" dirty="0"/>
              <a:t>Досудебное обжалование – удобный, быстрый и эффективный способ обжаловать действия и решения органов государственной власти. </a:t>
            </a:r>
          </a:p>
          <a:p>
            <a:pPr indent="457200"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37116" y="4117460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https://knd.gosuslugi.ru/</a:t>
            </a:r>
            <a:r>
              <a:rPr lang="ru-RU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79920" y="3701962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/>
              <a:t>Подать жалобу можно через портал госуслуг, сервис «Жалоба на решение контрольного органа». 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36004" y="5191097"/>
            <a:ext cx="6840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Обжалование в суде возможно только после прохождения досудебной процедуры! </a:t>
            </a:r>
          </a:p>
          <a:p>
            <a:pPr algn="ctr"/>
            <a:endParaRPr lang="ru-RU" sz="1600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131" y="4986207"/>
            <a:ext cx="1066664" cy="106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455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3419" y="40466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Срок подачи жалобы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5387" y="980728"/>
            <a:ext cx="3168352" cy="2304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10 рабочих дней с момента получения предписания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ru-RU" dirty="0">
                <a:solidFill>
                  <a:schemeClr val="tx1"/>
                </a:solidFill>
              </a:rPr>
              <a:t>,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30 дней во всех остальных случаях</a:t>
            </a:r>
            <a:r>
              <a:rPr lang="en-US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*</a:t>
            </a:r>
            <a:r>
              <a:rPr lang="ru-RU" sz="1400" i="1" dirty="0">
                <a:solidFill>
                  <a:schemeClr val="tx1"/>
                </a:solidFill>
              </a:rPr>
              <a:t>срок, пропущенный по уважительным причинам, может быть восстановлен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40466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Срок рассмотрения жалобы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28084" y="611097"/>
            <a:ext cx="3168352" cy="2304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20 рабочих дней,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Уведомление о рассмотрении жалобы придет на электронную почту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3392851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Также через сервис досудебного обжалования можно:</a:t>
            </a:r>
          </a:p>
          <a:p>
            <a:pPr algn="ctr"/>
            <a:endParaRPr lang="ru-RU" dirty="0"/>
          </a:p>
          <a:p>
            <a:pPr marL="285750" indent="-285750" algn="ctr">
              <a:buFontTx/>
              <a:buChar char="-"/>
            </a:pPr>
            <a:r>
              <a:rPr lang="ru-RU" dirty="0"/>
              <a:t>продлить срок </a:t>
            </a:r>
            <a:r>
              <a:rPr lang="ru-RU" b="1" dirty="0"/>
              <a:t>предписания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5 рабочих дней);</a:t>
            </a:r>
          </a:p>
          <a:p>
            <a:pPr marL="285750" indent="-285750" algn="ctr">
              <a:buFontTx/>
              <a:buChar char="-"/>
            </a:pPr>
            <a:r>
              <a:rPr lang="ru-RU" b="1" dirty="0"/>
              <a:t>изменить категорию риска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5 рабочих дней);</a:t>
            </a:r>
          </a:p>
          <a:p>
            <a:pPr marL="285750" indent="-285750" algn="ctr">
              <a:buFontTx/>
              <a:buChar char="-"/>
            </a:pPr>
            <a:r>
              <a:rPr lang="ru-RU" dirty="0"/>
              <a:t>подать жалобу о нарушении </a:t>
            </a:r>
            <a:r>
              <a:rPr lang="ru-RU" b="1" dirty="0"/>
              <a:t>моратория</a:t>
            </a:r>
            <a:r>
              <a:rPr lang="ru-RU" dirty="0"/>
              <a:t> на проведение проверок</a:t>
            </a:r>
          </a:p>
          <a:p>
            <a:pPr algn="ctr"/>
            <a:r>
              <a:rPr lang="ru-RU" dirty="0"/>
              <a:t>(срок рассмотрения жалобы 1 рабочий день);</a:t>
            </a:r>
          </a:p>
          <a:p>
            <a:pPr marL="285750" indent="-285750" algn="ctr">
              <a:buFontTx/>
              <a:buChar char="-"/>
            </a:pPr>
            <a:r>
              <a:rPr lang="ru-RU" dirty="0"/>
              <a:t>подать жалобу на действия органа государственной власти в рамках </a:t>
            </a:r>
            <a:r>
              <a:rPr lang="ru-RU" b="1" dirty="0"/>
              <a:t>разрешительной деятельности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15 рабочих дней).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295" y="260648"/>
            <a:ext cx="1250579" cy="12505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331" y="2420888"/>
            <a:ext cx="1250579" cy="125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2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335"/>
            <a:ext cx="2088231" cy="20882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328530" y="188640"/>
            <a:ext cx="66247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dirty="0"/>
              <a:t>Это Анатолий Иванович.  Он - индивидуальный предприниматель. </a:t>
            </a:r>
          </a:p>
          <a:p>
            <a:pPr indent="457200" algn="just"/>
            <a:r>
              <a:rPr lang="ru-RU" sz="1600" dirty="0"/>
              <a:t>Недавно к Анатолию Ивановичу с проверкой пришел инспектор Ространснадзора, нашел нарушения, составил акт проверки и выдал предписание. </a:t>
            </a:r>
          </a:p>
          <a:p>
            <a:pPr indent="457200" algn="just"/>
            <a:r>
              <a:rPr lang="ru-RU" sz="1600" dirty="0"/>
              <a:t>Анатолий Иванович не согласен с актом проверки и ему очень грустно, ведь он думает, что на обжалование уйдет много ресурсов (время, деньги) которые он мог бы инвестировать в свой бизнес.</a:t>
            </a:r>
          </a:p>
        </p:txBody>
      </p:sp>
      <p:pic>
        <p:nvPicPr>
          <p:cNvPr id="7" name="Объект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250743"/>
            <a:ext cx="1743826" cy="1846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 descr="C:\Users\Gadjiemenov_TB\Downloads\gosuslug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2513"/>
            <a:ext cx="1008112" cy="95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2473762"/>
            <a:ext cx="6768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dirty="0"/>
              <a:t>Анатолий Иванович, не нужно грустить! </a:t>
            </a:r>
            <a:r>
              <a:rPr lang="ru-RU" sz="1600" dirty="0">
                <a:sym typeface="Wingdings" panose="05000000000000000000" pitchFamily="2" charset="2"/>
              </a:rPr>
              <a:t> Акт проверки м</a:t>
            </a:r>
            <a:r>
              <a:rPr lang="ru-RU" sz="1600" dirty="0"/>
              <a:t>ожно </a:t>
            </a:r>
            <a:r>
              <a:rPr lang="ru-RU" sz="1600" b="1" dirty="0"/>
              <a:t>просто</a:t>
            </a:r>
            <a:r>
              <a:rPr lang="ru-RU" sz="1600" dirty="0"/>
              <a:t> и </a:t>
            </a:r>
            <a:r>
              <a:rPr lang="ru-RU" sz="1600" b="1" dirty="0"/>
              <a:t>быстро</a:t>
            </a:r>
            <a:r>
              <a:rPr lang="ru-RU" sz="1600" dirty="0"/>
              <a:t> обжаловать в досудебном порядке через Единый портал государственных услуг.</a:t>
            </a:r>
          </a:p>
          <a:p>
            <a:pPr algn="just"/>
            <a:endParaRPr lang="ru-RU" sz="20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89040"/>
            <a:ext cx="1319284" cy="1611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1426788" y="3448156"/>
            <a:ext cx="68407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ВАЖНО!</a:t>
            </a:r>
          </a:p>
          <a:p>
            <a:pPr algn="ctr"/>
            <a:endParaRPr lang="ru-RU" b="1" dirty="0"/>
          </a:p>
          <a:p>
            <a:pPr algn="ctr"/>
            <a:r>
              <a:rPr lang="ru-RU" sz="1600" b="1" dirty="0"/>
              <a:t>- </a:t>
            </a:r>
            <a:r>
              <a:rPr lang="ru-RU" sz="1600" dirty="0"/>
              <a:t>жалоба не должна содержать нецензурные либо оскорбительные выражения, угрозы;</a:t>
            </a:r>
          </a:p>
          <a:p>
            <a:pPr algn="ctr"/>
            <a:r>
              <a:rPr lang="ru-RU" sz="1600" dirty="0"/>
              <a:t>- жалоба может содержать ходатайство </a:t>
            </a:r>
            <a:br>
              <a:rPr lang="ru-RU" sz="1600" dirty="0"/>
            </a:br>
            <a:r>
              <a:rPr lang="ru-RU" sz="1600" dirty="0"/>
              <a:t>о приостановлении исполнения решения или ходатайство о восстановлении срока подачи жалобы;</a:t>
            </a:r>
          </a:p>
          <a:p>
            <a:pPr algn="ctr"/>
            <a:r>
              <a:rPr lang="ru-RU" sz="1600" dirty="0"/>
              <a:t>- жалобу можно отозвать, но повторно направить жалобу по тем же основаниям нельзя.</a:t>
            </a:r>
          </a:p>
          <a:p>
            <a:pPr marL="285750" indent="-285750" algn="ctr">
              <a:buFontTx/>
              <a:buChar char="-"/>
            </a:pPr>
            <a:endParaRPr lang="ru-RU" sz="1600" dirty="0"/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94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827895" cy="19802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367446" y="650593"/>
            <a:ext cx="6453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В течение 20 рабочих дней Анатолию Ивановичу на электронную почту придет уведомление о принятии должностным лицом решения по жалобе. 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284" y="1988840"/>
            <a:ext cx="2614187" cy="1958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007823" y="2240868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Теперь Анатолий Иванович не грустит, он знает про </a:t>
            </a:r>
            <a:r>
              <a:rPr lang="ru-RU" b="1" dirty="0"/>
              <a:t>удобный</a:t>
            </a:r>
            <a:r>
              <a:rPr lang="ru-RU" dirty="0"/>
              <a:t> сервис досудебного обжалования, который поможет ему защитить свои права быстро и эффективно.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81" y="4917062"/>
            <a:ext cx="1066664" cy="106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Объект 9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39" y="3514286"/>
            <a:ext cx="1656407" cy="1560659"/>
          </a:xfrm>
        </p:spPr>
      </p:pic>
      <p:sp>
        <p:nvSpPr>
          <p:cNvPr id="13" name="TextBox 12"/>
          <p:cNvSpPr txBox="1"/>
          <p:nvPr/>
        </p:nvSpPr>
        <p:spPr>
          <a:xfrm>
            <a:off x="1898811" y="5127229"/>
            <a:ext cx="448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Суд рассмотрит жалобу только после досудебного обжалования.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95736" y="3971451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Большинство разногласий решается на этапе досудебного обжалования.</a:t>
            </a:r>
          </a:p>
        </p:txBody>
      </p:sp>
    </p:spTree>
    <p:extLst>
      <p:ext uri="{BB962C8B-B14F-4D97-AF65-F5344CB8AC3E}">
        <p14:creationId xmlns:p14="http://schemas.microsoft.com/office/powerpoint/2010/main" val="352443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</TotalTime>
  <Words>348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Зацаринская Анастасия Андреевна</dc:creator>
  <cp:lastModifiedBy>Керженцева Екатерина Владиславовна</cp:lastModifiedBy>
  <cp:revision>17</cp:revision>
  <dcterms:created xsi:type="dcterms:W3CDTF">2024-07-12T10:32:53Z</dcterms:created>
  <dcterms:modified xsi:type="dcterms:W3CDTF">2024-07-26T10:19:53Z</dcterms:modified>
</cp:coreProperties>
</file>